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5" r:id="rId1"/>
    <p:sldMasterId id="2147484074" r:id="rId2"/>
    <p:sldMasterId id="2147484090" r:id="rId3"/>
  </p:sldMasterIdLst>
  <p:notesMasterIdLst>
    <p:notesMasterId r:id="rId11"/>
  </p:notesMasterIdLst>
  <p:handoutMasterIdLst>
    <p:handoutMasterId r:id="rId12"/>
  </p:handoutMasterIdLst>
  <p:sldIdLst>
    <p:sldId id="1211" r:id="rId4"/>
    <p:sldId id="1204" r:id="rId5"/>
    <p:sldId id="1212" r:id="rId6"/>
    <p:sldId id="1213" r:id="rId7"/>
    <p:sldId id="1214" r:id="rId8"/>
    <p:sldId id="1216" r:id="rId9"/>
    <p:sldId id="1215" r:id="rId10"/>
  </p:sldIdLst>
  <p:sldSz cx="12192000" cy="6858000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053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107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16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212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265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320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373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6425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86D6AA-A8B7-429A-9702-347F8E6414C1}">
          <p14:sldIdLst>
            <p14:sldId id="1211"/>
            <p14:sldId id="1204"/>
            <p14:sldId id="1212"/>
            <p14:sldId id="1213"/>
            <p14:sldId id="1214"/>
            <p14:sldId id="1216"/>
            <p14:sldId id="121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2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rasova_NS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12D"/>
    <a:srgbClr val="00682F"/>
    <a:srgbClr val="960000"/>
    <a:srgbClr val="F4C6BA"/>
    <a:srgbClr val="FFCCCC"/>
    <a:srgbClr val="F6D0C6"/>
    <a:srgbClr val="F7DFC5"/>
    <a:srgbClr val="E88B72"/>
    <a:srgbClr val="E9E1B1"/>
    <a:srgbClr val="D2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0" autoAdjust="0"/>
    <p:restoredTop sz="87456" autoAdjust="0"/>
  </p:normalViewPr>
  <p:slideViewPr>
    <p:cSldViewPr>
      <p:cViewPr>
        <p:scale>
          <a:sx n="75" d="100"/>
          <a:sy n="75" d="100"/>
        </p:scale>
        <p:origin x="-318" y="-7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-2034" y="-102"/>
      </p:cViewPr>
      <p:guideLst>
        <p:guide orient="horz" pos="2142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bfile02\disk_t\&#1062;&#1054;&#1050;\__2017%20&#1080;%202022%20&#1075;&#1086;&#1076;&#1099;\20-12%20&#1054;&#1090;&#1095;&#1077;&#1090;&#1099;%20&#1087;&#1086;%20&#1088;&#1072;&#1073;&#1086;&#1090;&#1077;%20&#1089;%20&#1087;&#1086;&#1090;&#1088;&#1077;&#1073;&#1080;&#1090;&#1077;&#1083;&#1103;&#1084;&#1080;%20(&#1082;&#1074;&#1072;&#1088;&#1090;&#1072;&#1083;&#1100;&#1085;&#1099;&#1077;)\&#1050;&#1074;&#1072;&#1088;&#1090;&#1072;&#1083;&#1100;&#1085;&#1099;&#1081;%20&#1089;%201&#1057;%20CRM\&#1050;&#1074;&#1072;&#1088;&#1090;&#1072;&#1083;&#1100;&#1085;&#1099;&#1081;%20&#1089;%201&#1057;%20CRM%202022%20&#1075;&#1086;&#1076;\1%20&#1082;&#1074;&#1072;&#1088;&#1090;&#1072;&#1083;\&#1054;&#1090;&#1095;&#1077;&#1090;%20&#1086;%20&#1088;&#1072;&#1073;&#1086;&#1090;&#1077;%20&#1089;%20&#1087;&#1086;&#1090;&#1088;&#1077;&#1073;&#1080;&#1090;&#1077;&#1083;&#1103;&#1084;&#1080;%20&#1079;&#1072;%201%20&#1082;&#1074;&#1072;&#1088;&#1090;&#1072;&#1083;%20202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bfile02\disk_t\&#1062;&#1054;&#1050;\__2017%20&#1080;%202022%20&#1075;&#1086;&#1076;&#1099;\20-12%20&#1054;&#1090;&#1095;&#1077;&#1090;&#1099;%20&#1087;&#1086;%20&#1088;&#1072;&#1073;&#1086;&#1090;&#1077;%20&#1089;%20&#1087;&#1086;&#1090;&#1088;&#1077;&#1073;&#1080;&#1090;&#1077;&#1083;&#1103;&#1084;&#1080;%20(&#1082;&#1074;&#1072;&#1088;&#1090;&#1072;&#1083;&#1100;&#1085;&#1099;&#1077;)\&#1050;&#1074;&#1072;&#1088;&#1090;&#1072;&#1083;&#1100;&#1085;&#1099;&#1081;%20&#1089;%201&#1057;%20CRM\&#1050;&#1074;&#1072;&#1088;&#1090;&#1072;&#1083;&#1100;&#1085;&#1099;&#1081;%20&#1089;%201&#1057;%20CRM%202022%20&#1075;&#1086;&#1076;\1%20&#1082;&#1074;&#1072;&#1088;&#1090;&#1072;&#1083;\&#1054;&#1090;&#1095;&#1077;&#1090;%20&#1086;%20&#1088;&#1072;&#1073;&#1086;&#1090;&#1077;%20&#1089;%20&#1087;&#1086;&#1090;&#1088;&#1077;&#1073;&#1080;&#1090;&#1077;&#1083;&#1103;&#1084;&#1080;%20&#1079;&#1072;%201%20&#1082;&#1074;&#1072;&#1088;&#1090;&#1072;&#1083;%20202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bfile02\disk_t\&#1062;&#1054;&#1050;\__2017%20&#1080;%202022%20&#1075;&#1086;&#1076;&#1099;\20-12%20&#1054;&#1090;&#1095;&#1077;&#1090;&#1099;%20&#1087;&#1086;%20&#1088;&#1072;&#1073;&#1086;&#1090;&#1077;%20&#1089;%20&#1087;&#1086;&#1090;&#1088;&#1077;&#1073;&#1080;&#1090;&#1077;&#1083;&#1103;&#1084;&#1080;%20(&#1082;&#1074;&#1072;&#1088;&#1090;&#1072;&#1083;&#1100;&#1085;&#1099;&#1077;)\&#1050;&#1074;&#1072;&#1088;&#1090;&#1072;&#1083;&#1100;&#1085;&#1099;&#1081;%20&#1089;%201&#1057;%20CRM\&#1050;&#1074;&#1072;&#1088;&#1090;&#1072;&#1083;&#1100;&#1085;&#1099;&#1081;%20&#1089;%201&#1057;%20CRM%202022%20&#1075;&#1086;&#1076;\1%20&#1082;&#1074;&#1072;&#1088;&#1090;&#1072;&#1083;\&#1054;&#1090;&#1095;&#1077;&#1090;%20&#1086;%20&#1088;&#1072;&#1073;&#1086;&#1090;&#1077;%20&#1089;%20&#1087;&#1086;&#1090;&#1088;&#1077;&#1073;&#1080;&#1090;&#1077;&#1083;&#1103;&#1084;&#1080;%20&#1079;&#1072;%201%20&#1082;&#1074;&#1072;&#1088;&#1090;&#1072;&#1083;%20202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bfile02\disk_t\&#1062;&#1054;&#1050;\__2017%20&#1080;%202022%20&#1075;&#1086;&#1076;&#1099;\20-12%20&#1054;&#1090;&#1095;&#1077;&#1090;&#1099;%20&#1087;&#1086;%20&#1088;&#1072;&#1073;&#1086;&#1090;&#1077;%20&#1089;%20&#1087;&#1086;&#1090;&#1088;&#1077;&#1073;&#1080;&#1090;&#1077;&#1083;&#1103;&#1084;&#1080;%20(&#1082;&#1074;&#1072;&#1088;&#1090;&#1072;&#1083;&#1100;&#1085;&#1099;&#1077;)\&#1050;&#1074;&#1072;&#1088;&#1090;&#1072;&#1083;&#1100;&#1085;&#1099;&#1081;%20&#1089;%201&#1057;%20CRM\&#1050;&#1074;&#1072;&#1088;&#1090;&#1072;&#1083;&#1100;&#1085;&#1099;&#1081;%20&#1089;%201&#1057;%20CRM%202022%20&#1075;&#1086;&#1076;\1%20&#1082;&#1074;&#1072;&#1088;&#1090;&#1072;&#1083;\&#1054;&#1090;&#1095;&#1077;&#1090;%20&#1086;%20&#1088;&#1072;&#1073;&#1086;&#1090;&#1077;%20&#1089;%20&#1087;&#1086;&#1090;&#1088;&#1077;&#1073;&#1080;&#1090;&#1077;&#1083;&#1103;&#1084;&#1080;%20&#1079;&#1072;%201%20&#1082;&#1074;&#1072;&#1088;&#1090;&#1072;&#1083;%20202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bfile02\disk_t\&#1062;&#1054;&#1050;\__2017%20&#1080;%202022%20&#1075;&#1086;&#1076;&#1099;\20-12%20&#1054;&#1090;&#1095;&#1077;&#1090;&#1099;%20&#1087;&#1086;%20&#1088;&#1072;&#1073;&#1086;&#1090;&#1077;%20&#1089;%20&#1087;&#1086;&#1090;&#1088;&#1077;&#1073;&#1080;&#1090;&#1077;&#1083;&#1103;&#1084;&#1080;%20(&#1082;&#1074;&#1072;&#1088;&#1090;&#1072;&#1083;&#1100;&#1085;&#1099;&#1077;)\&#1050;&#1074;&#1072;&#1088;&#1090;&#1072;&#1083;&#1100;&#1085;&#1099;&#1081;%20&#1089;%201&#1057;%20CRM\&#1050;&#1074;&#1072;&#1088;&#1090;&#1072;&#1083;&#1100;&#1085;&#1099;&#1081;%20&#1089;%201&#1057;%20CRM%202022%20&#1075;&#1086;&#1076;\1%20&#1082;&#1074;&#1072;&#1088;&#1090;&#1072;&#1083;\&#1054;&#1090;&#1095;&#1077;&#1090;%20&#1086;%20&#1088;&#1072;&#1073;&#1086;&#1090;&#1077;%20&#1089;%20&#1087;&#1086;&#1090;&#1088;&#1077;&#1073;&#1080;&#1090;&#1077;&#1083;&#1103;&#1084;&#1080;%20&#1079;&#1072;%201%20&#1082;&#1074;&#1072;&#1088;&#1090;&#1072;&#1083;%20202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bfile02\disk_t\&#1062;&#1054;&#1050;\__2017%20&#1080;%202022%20&#1075;&#1086;&#1076;&#1099;\20-12%20&#1054;&#1090;&#1095;&#1077;&#1090;&#1099;%20&#1087;&#1086;%20&#1088;&#1072;&#1073;&#1086;&#1090;&#1077;%20&#1089;%20&#1087;&#1086;&#1090;&#1088;&#1077;&#1073;&#1080;&#1090;&#1077;&#1083;&#1103;&#1084;&#1080;%20(&#1082;&#1074;&#1072;&#1088;&#1090;&#1072;&#1083;&#1100;&#1085;&#1099;&#1077;)\&#1050;&#1074;&#1072;&#1088;&#1090;&#1072;&#1083;&#1100;&#1085;&#1099;&#1081;%20&#1089;%201&#1057;%20CRM\&#1050;&#1074;&#1072;&#1088;&#1090;&#1072;&#1083;&#1100;&#1085;&#1099;&#1081;%20&#1089;%201&#1057;%20CRM%202022%20&#1075;&#1086;&#1076;\1%20&#1082;&#1074;&#1072;&#1088;&#1090;&#1072;&#1083;\&#1054;&#1090;&#1095;&#1077;&#1090;%20&#1086;%20&#1088;&#1072;&#1073;&#1086;&#1090;&#1077;%20&#1089;%20&#1087;&#1086;&#1090;&#1088;&#1077;&#1073;&#1080;&#1090;&#1077;&#1083;&#1103;&#1084;&#1080;%20&#1079;&#1072;%201%20&#1082;&#1074;&#1072;&#1088;&#1090;&#1072;&#1083;%20202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bfile02\disk_t\&#1062;&#1054;&#1050;\__2017%20&#1080;%202022%20&#1075;&#1086;&#1076;&#1099;\20-12%20&#1054;&#1090;&#1095;&#1077;&#1090;&#1099;%20&#1087;&#1086;%20&#1088;&#1072;&#1073;&#1086;&#1090;&#1077;%20&#1089;%20&#1087;&#1086;&#1090;&#1088;&#1077;&#1073;&#1080;&#1090;&#1077;&#1083;&#1103;&#1084;&#1080;%20(&#1082;&#1074;&#1072;&#1088;&#1090;&#1072;&#1083;&#1100;&#1085;&#1099;&#1077;)\&#1050;&#1074;&#1072;&#1088;&#1090;&#1072;&#1083;&#1100;&#1085;&#1099;&#1081;%20&#1089;%201&#1057;%20CRM\&#1050;&#1074;&#1072;&#1088;&#1090;&#1072;&#1083;&#1100;&#1085;&#1099;&#1081;%20&#1089;%201&#1057;%20CRM%202022%20&#1075;&#1086;&#1076;\1%20&#1082;&#1074;&#1072;&#1088;&#1090;&#1072;&#1083;\&#1054;&#1090;&#1095;&#1077;&#1090;%20&#1086;%20&#1088;&#1072;&#1073;&#1086;&#1090;&#1077;%20&#1089;%20&#1087;&#1086;&#1090;&#1088;&#1077;&#1073;&#1080;&#1090;&#1077;&#1083;&#1103;&#1084;&#1080;%20&#1079;&#1072;%201%20&#1082;&#1074;&#1072;&#1088;&#1090;&#1072;&#1083;%20202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abfile02\disk_t\&#1062;&#1054;&#1050;\__2017%20&#1080;%202022%20&#1075;&#1086;&#1076;&#1099;\20-12%20&#1054;&#1090;&#1095;&#1077;&#1090;&#1099;%20&#1087;&#1086;%20&#1088;&#1072;&#1073;&#1086;&#1090;&#1077;%20&#1089;%20&#1087;&#1086;&#1090;&#1088;&#1077;&#1073;&#1080;&#1090;&#1077;&#1083;&#1103;&#1084;&#1080;%20(&#1082;&#1074;&#1072;&#1088;&#1090;&#1072;&#1083;&#1100;&#1085;&#1099;&#1077;)\&#1050;&#1074;&#1072;&#1088;&#1090;&#1072;&#1083;&#1100;&#1085;&#1099;&#1081;%20&#1089;%201&#1057;%20CRM\&#1050;&#1074;&#1072;&#1088;&#1090;&#1072;&#1083;&#1100;&#1085;&#1099;&#1081;%20&#1089;%201&#1057;%20CRM%202022%20&#1075;&#1086;&#1076;\1%20&#1082;&#1074;&#1072;&#1088;&#1090;&#1072;&#1083;\&#1054;&#1090;&#1095;&#1077;&#1090;%20&#1086;%20&#1088;&#1072;&#1073;&#1086;&#1090;&#1077;%20&#1089;%20&#1087;&#1086;&#1090;&#1088;&#1077;&#1073;&#1080;&#1090;&#1077;&#1083;&#1103;&#1084;&#1080;%20&#1079;&#1072;%201%20&#1082;&#1074;&#1072;&#1088;&#1090;&#1072;&#1083;%20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097303634234265E-2"/>
          <c:y val="3.5805626598465499E-2"/>
          <c:w val="0.83470105509964865"/>
          <c:h val="0.810741687979551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'1'!$B$8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PF Din Text Cond Pro Light" panose="02000000000000000000" pitchFamily="2" charset="0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'1'!$C$7:$N$7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'1'!$C$8:$N$8</c:f>
              <c:numCache>
                <c:formatCode>General</c:formatCode>
                <c:ptCount val="12"/>
                <c:pt idx="0">
                  <c:v>2836</c:v>
                </c:pt>
                <c:pt idx="1">
                  <c:v>3343</c:v>
                </c:pt>
                <c:pt idx="2">
                  <c:v>3753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BD-43CF-ABCF-DDF73D22DD26}"/>
            </c:ext>
          </c:extLst>
        </c:ser>
        <c:ser>
          <c:idx val="0"/>
          <c:order val="1"/>
          <c:tx>
            <c:strRef>
              <c:f>'1'!$B$9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PF Din Text Cond Pro Light" panose="02000000000000000000" pitchFamily="2" charset="0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'1'!$C$7:$N$7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'1'!$C$9:$N$9</c:f>
              <c:numCache>
                <c:formatCode>General</c:formatCode>
                <c:ptCount val="12"/>
                <c:pt idx="0">
                  <c:v>2734</c:v>
                </c:pt>
                <c:pt idx="1">
                  <c:v>2912</c:v>
                </c:pt>
                <c:pt idx="2">
                  <c:v>4171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BD-43CF-ABCF-DDF73D22D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9359488"/>
        <c:axId val="30588928"/>
      </c:barChart>
      <c:catAx>
        <c:axId val="293594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0588928"/>
        <c:crosses val="autoZero"/>
        <c:auto val="1"/>
        <c:lblAlgn val="ctr"/>
        <c:lblOffset val="100"/>
        <c:noMultiLvlLbl val="0"/>
      </c:catAx>
      <c:valAx>
        <c:axId val="305889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PF Din Text Cond Pro Light" panose="02000000000000000000" pitchFamily="2" charset="0"/>
                    <a:ea typeface="Calibri"/>
                    <a:cs typeface="Calibri"/>
                  </a:defRPr>
                </a:pPr>
                <a:r>
                  <a:rPr lang="ru-RU" sz="1000" b="0">
                    <a:latin typeface="PF Din Text Cond Pro Light" panose="02000000000000000000" pitchFamily="2" charset="0"/>
                  </a:rPr>
                  <a:t>Количество обращений</a:t>
                </a:r>
              </a:p>
            </c:rich>
          </c:tx>
          <c:layout>
            <c:manualLayout>
              <c:xMode val="edge"/>
              <c:yMode val="edge"/>
              <c:x val="1.4853519714530285E-2"/>
              <c:y val="0.195149301989427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PF Din Text Cond Pro Light" panose="02000000000000000000" pitchFamily="2" charset="0"/>
                <a:ea typeface="Calibri"/>
                <a:cs typeface="Calibri"/>
              </a:defRPr>
            </a:pPr>
            <a:endParaRPr lang="ru-RU"/>
          </a:p>
        </c:txPr>
        <c:crossAx val="293594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 b="0" i="0" u="none" strike="noStrike" baseline="0">
                <a:solidFill>
                  <a:srgbClr val="000000"/>
                </a:solidFill>
                <a:latin typeface="PF Din Text Cond Pro Light" panose="02000000000000000000" pitchFamily="2" charset="0"/>
                <a:ea typeface="Calibri"/>
                <a:cs typeface="Calibri"/>
              </a:defRPr>
            </a:pPr>
            <a:endParaRPr lang="ru-RU"/>
          </a:p>
        </c:txPr>
      </c:dTable>
    </c:plotArea>
    <c:plotVisOnly val="1"/>
    <c:dispBlanksAs val="gap"/>
    <c:showDLblsOverMax val="0"/>
  </c:chart>
  <c:spPr>
    <a:ln>
      <a:solidFill>
        <a:schemeClr val="tx2"/>
      </a:solidFill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61448074804996"/>
          <c:y val="3.8294168842471714E-2"/>
          <c:w val="0.75599124518961847"/>
          <c:h val="0.7931215090721318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'Для диаграмм'!$B$6:$B$14</c:f>
              <c:strCache>
                <c:ptCount val="1"/>
                <c:pt idx="0">
                  <c:v>Жалоба Консультации Заявка на оказание услуг Приём документов/выдача документов Сообщение информации Прием платежей Отзыв потребителя Предложение потребителя Прочие (в т.ч. уведомления)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'Для диаграмм'!$B$6:$B$14</c:f>
              <c:strCache>
                <c:ptCount val="9"/>
                <c:pt idx="0">
                  <c:v>Жалоба</c:v>
                </c:pt>
                <c:pt idx="1">
                  <c:v>Консультации</c:v>
                </c:pt>
                <c:pt idx="2">
                  <c:v>Заявка на оказание услуг</c:v>
                </c:pt>
                <c:pt idx="3">
                  <c:v>Приём документов/выдача документов</c:v>
                </c:pt>
                <c:pt idx="4">
                  <c:v>Сообщение информации</c:v>
                </c:pt>
                <c:pt idx="5">
                  <c:v>Прием платежей</c:v>
                </c:pt>
                <c:pt idx="6">
                  <c:v>Отзыв потребителя</c:v>
                </c:pt>
                <c:pt idx="7">
                  <c:v>Предложение потребителя</c:v>
                </c:pt>
                <c:pt idx="8">
                  <c:v>Прочие (в т.ч. уведомления)</c:v>
                </c:pt>
              </c:strCache>
            </c:strRef>
          </c:cat>
          <c:val>
            <c:numRef>
              <c:f>'Для диаграмм'!$D$6:$D$14</c:f>
              <c:numCache>
                <c:formatCode>0.00</c:formatCode>
                <c:ptCount val="9"/>
                <c:pt idx="0">
                  <c:v>1.8335540389120912</c:v>
                </c:pt>
                <c:pt idx="1">
                  <c:v>76.418457777325045</c:v>
                </c:pt>
                <c:pt idx="2">
                  <c:v>14.994397473769991</c:v>
                </c:pt>
                <c:pt idx="3">
                  <c:v>4.818172557807884</c:v>
                </c:pt>
                <c:pt idx="4">
                  <c:v>4.0745645309157578E-2</c:v>
                </c:pt>
                <c:pt idx="5">
                  <c:v>0</c:v>
                </c:pt>
                <c:pt idx="6">
                  <c:v>2.0372822654578789E-2</c:v>
                </c:pt>
                <c:pt idx="7">
                  <c:v>4.0745645309157578E-2</c:v>
                </c:pt>
                <c:pt idx="8">
                  <c:v>1.8335540389120912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9F-44C6-9202-AC262D20F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9483392"/>
        <c:axId val="29484928"/>
      </c:barChart>
      <c:catAx>
        <c:axId val="29483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9484928"/>
        <c:crosses val="autoZero"/>
        <c:auto val="1"/>
        <c:lblAlgn val="ctr"/>
        <c:lblOffset val="100"/>
        <c:noMultiLvlLbl val="0"/>
      </c:catAx>
      <c:valAx>
        <c:axId val="2948492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Удельный вес категории в общем количестве обращений, %</a:t>
                </a:r>
              </a:p>
            </c:rich>
          </c:tx>
          <c:layout>
            <c:manualLayout>
              <c:xMode val="edge"/>
              <c:yMode val="edge"/>
              <c:x val="0.20152274354135491"/>
              <c:y val="0.915588728492271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9483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78090500231358"/>
          <c:y val="0.11608293963254585"/>
          <c:w val="0.76756302832488255"/>
          <c:h val="0.680766532107416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('2'!$F$4,'2'!$J$4,'2'!$N$4,'2'!$R$4)</c:f>
              <c:strCache>
                <c:ptCount val="4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  <c:pt idx="3">
                  <c:v>4 кв.</c:v>
                </c:pt>
              </c:strCache>
            </c:strRef>
          </c:cat>
          <c:val>
            <c:numRef>
              <c:f>('2'!$F$5,'2'!$J$5,'2'!$N$5,'2'!$R$5)</c:f>
              <c:numCache>
                <c:formatCode>General</c:formatCode>
                <c:ptCount val="4"/>
                <c:pt idx="0">
                  <c:v>180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74-4143-8FAC-FE8DEE4DF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32672"/>
        <c:axId val="90106880"/>
      </c:barChart>
      <c:catAx>
        <c:axId val="143326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0106880"/>
        <c:crosses val="autoZero"/>
        <c:auto val="1"/>
        <c:lblAlgn val="ctr"/>
        <c:lblOffset val="100"/>
        <c:noMultiLvlLbl val="0"/>
      </c:catAx>
      <c:valAx>
        <c:axId val="90106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332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99832975423913"/>
          <c:y val="0.14700572038125889"/>
          <c:w val="0.74482889026607679"/>
          <c:h val="0.696433013549059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('2'!$F$4,'2'!$J$4,'2'!$N$4,'2'!$R$4)</c:f>
              <c:strCache>
                <c:ptCount val="4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  <c:pt idx="3">
                  <c:v>4 кв.</c:v>
                </c:pt>
              </c:strCache>
            </c:strRef>
          </c:cat>
          <c:val>
            <c:numRef>
              <c:f>('2'!$F$6,'2'!$J$6,'2'!$N$6,'2'!$R$6)</c:f>
              <c:numCache>
                <c:formatCode>General</c:formatCode>
                <c:ptCount val="4"/>
                <c:pt idx="0">
                  <c:v>7502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AB-4527-BF67-62E423465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15840"/>
        <c:axId val="91981696"/>
      </c:barChart>
      <c:catAx>
        <c:axId val="917158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1981696"/>
        <c:crosses val="autoZero"/>
        <c:auto val="1"/>
        <c:lblAlgn val="ctr"/>
        <c:lblOffset val="100"/>
        <c:noMultiLvlLbl val="0"/>
      </c:catAx>
      <c:valAx>
        <c:axId val="91981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1715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96696871146073"/>
          <c:y val="0.14700572038125889"/>
          <c:w val="0.81286039435653978"/>
          <c:h val="0.696432904306779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('2'!$F$4,'2'!$J$4,'2'!$N$4,'2'!$R$4)</c:f>
              <c:strCache>
                <c:ptCount val="4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  <c:pt idx="3">
                  <c:v>4 кв.</c:v>
                </c:pt>
              </c:strCache>
            </c:strRef>
          </c:cat>
          <c:val>
            <c:numRef>
              <c:f>('2'!$F$7,'2'!$J$7,'2'!$N$7,'2'!$R$7)</c:f>
              <c:numCache>
                <c:formatCode>General</c:formatCode>
                <c:ptCount val="4"/>
                <c:pt idx="0">
                  <c:v>1472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2B-43F9-AFB1-4AE1B8317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078976"/>
        <c:axId val="110085248"/>
      </c:barChart>
      <c:catAx>
        <c:axId val="1100789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0085248"/>
        <c:crosses val="autoZero"/>
        <c:auto val="1"/>
        <c:lblAlgn val="ctr"/>
        <c:lblOffset val="100"/>
        <c:noMultiLvlLbl val="0"/>
      </c:catAx>
      <c:valAx>
        <c:axId val="110085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007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62389318433398"/>
          <c:y val="7.7129208841938121E-2"/>
          <c:w val="0.62125177856993263"/>
          <c:h val="0.652763980848678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'Для диаграмм'!$B$20:$B$24</c:f>
              <c:strCache>
                <c:ptCount val="1"/>
                <c:pt idx="0">
                  <c:v>Очные обращения Заочные обращения через call-центр, в т.ч. Обращения через канцелярию Интерактивные обращения, в т.ч. Прочие (в т.ч. книга жалоб и предложений)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диаграмм'!$B$20:$B$24</c:f>
              <c:strCache>
                <c:ptCount val="5"/>
                <c:pt idx="0">
                  <c:v>Очные обращения</c:v>
                </c:pt>
                <c:pt idx="1">
                  <c:v>Заочные обращения через call-центр, в т.ч.</c:v>
                </c:pt>
                <c:pt idx="2">
                  <c:v>Обращения через канцелярию</c:v>
                </c:pt>
                <c:pt idx="3">
                  <c:v>Интерактивные обращения, в т.ч.</c:v>
                </c:pt>
                <c:pt idx="4">
                  <c:v>Прочие (в т.ч. книга жалоб и предложений)</c:v>
                </c:pt>
              </c:strCache>
            </c:strRef>
          </c:cat>
          <c:val>
            <c:numRef>
              <c:f>'Для диаграмм'!$D$20:$D$24</c:f>
              <c:numCache>
                <c:formatCode>0.0%</c:formatCode>
                <c:ptCount val="5"/>
                <c:pt idx="0">
                  <c:v>7.8944687786492815E-2</c:v>
                </c:pt>
                <c:pt idx="1">
                  <c:v>0.61312009778954879</c:v>
                </c:pt>
                <c:pt idx="2">
                  <c:v>4.9913415503718042E-2</c:v>
                </c:pt>
                <c:pt idx="3">
                  <c:v>0.25802179892024041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F3-447D-8456-0913BDB35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4271616"/>
        <c:axId val="14273152"/>
      </c:barChart>
      <c:catAx>
        <c:axId val="14271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PF Din Text Cond Pro Light" panose="02000000000000000000" pitchFamily="2" charset="0"/>
                <a:ea typeface="Calibri"/>
                <a:cs typeface="Calibri"/>
              </a:defRPr>
            </a:pPr>
            <a:endParaRPr lang="ru-RU"/>
          </a:p>
        </c:txPr>
        <c:crossAx val="14273152"/>
        <c:crossesAt val="0"/>
        <c:auto val="1"/>
        <c:lblAlgn val="ctr"/>
        <c:lblOffset val="100"/>
        <c:noMultiLvlLbl val="0"/>
      </c:catAx>
      <c:valAx>
        <c:axId val="14273152"/>
        <c:scaling>
          <c:orientation val="minMax"/>
        </c:scaling>
        <c:delete val="1"/>
        <c:axPos val="b"/>
        <c:majorGridlines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PF Din Text Cond Pro Light" panose="02000000000000000000" pitchFamily="2" charset="0"/>
                    <a:ea typeface="Calibri"/>
                    <a:cs typeface="Calibri"/>
                  </a:defRPr>
                </a:pPr>
                <a:r>
                  <a:rPr lang="ru-RU" sz="1000" b="0">
                    <a:latin typeface="PF Din Text Cond Pro Light" panose="02000000000000000000" pitchFamily="2" charset="0"/>
                  </a:rPr>
                  <a:t>Удельный вес канала коммцникации в общем количестве обращений, %</a:t>
                </a:r>
              </a:p>
            </c:rich>
          </c:tx>
          <c:layout>
            <c:manualLayout>
              <c:xMode val="edge"/>
              <c:yMode val="edge"/>
              <c:x val="0.1575356862501501"/>
              <c:y val="0.8110690034713402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4271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F Din Text Cond Pro Light" panose="02000000000000000000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'Для диаграмм'!$D$30</c:f>
              <c:strCache>
                <c:ptCount val="1"/>
                <c:pt idx="0">
                  <c:v>Удельный вес в общем количестве обращений, %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outerShdw blurRad="40005" dist="2286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F Din Text Cond Pro Light" panose="02000000000000000000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диаграмм'!$B$31:$B$40</c:f>
              <c:strCache>
                <c:ptCount val="10"/>
                <c:pt idx="0">
                  <c:v>Технологическое присоединение</c:v>
                </c:pt>
                <c:pt idx="1">
                  <c:v>Передача электрической энергии</c:v>
                </c:pt>
                <c:pt idx="2">
                  <c:v>Отключение электрической энергии</c:v>
                </c:pt>
                <c:pt idx="3">
                  <c:v>Техническое обслуживание электросетевых объектов</c:v>
                </c:pt>
                <c:pt idx="4">
                  <c:v>Коммерческий учет электроэнергии</c:v>
                </c:pt>
                <c:pt idx="5">
                  <c:v>Дополнительные услуги</c:v>
                </c:pt>
                <c:pt idx="6">
                  <c:v>Качество обслуживания</c:v>
                </c:pt>
                <c:pt idx="7">
                  <c:v>Контактная информация</c:v>
                </c:pt>
                <c:pt idx="8">
                  <c:v>Энергосбытовая деятельность</c:v>
                </c:pt>
                <c:pt idx="9">
                  <c:v>Прочее</c:v>
                </c:pt>
              </c:strCache>
            </c:strRef>
          </c:cat>
          <c:val>
            <c:numRef>
              <c:f>'Для диаграмм'!$D$31:$D$40</c:f>
              <c:numCache>
                <c:formatCode>0.0%</c:formatCode>
                <c:ptCount val="10"/>
                <c:pt idx="0">
                  <c:v>0.44015483345217482</c:v>
                </c:pt>
                <c:pt idx="1">
                  <c:v>3.7384129571152086E-2</c:v>
                </c:pt>
                <c:pt idx="2">
                  <c:v>0.17327085667719264</c:v>
                </c:pt>
                <c:pt idx="3">
                  <c:v>1.2834878272384638E-2</c:v>
                </c:pt>
                <c:pt idx="4">
                  <c:v>8.7603137414688809E-2</c:v>
                </c:pt>
                <c:pt idx="5">
                  <c:v>3.3615157380055007E-3</c:v>
                </c:pt>
                <c:pt idx="6">
                  <c:v>5.6636446979729041E-2</c:v>
                </c:pt>
                <c:pt idx="7">
                  <c:v>2.4854843638586126E-2</c:v>
                </c:pt>
                <c:pt idx="8">
                  <c:v>0.12121829479474382</c:v>
                </c:pt>
                <c:pt idx="9">
                  <c:v>4.2681063461342567E-2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datalabelsRange>
                <c15:f>'Для диаграмм'!$D$31:$D$40</c15:f>
                <c15:dlblRangeCache>
                  <c:ptCount val="10"/>
                  <c:pt idx="0">
                    <c:v>30,6%</c:v>
                  </c:pt>
                  <c:pt idx="1">
                    <c:v>26,1%</c:v>
                  </c:pt>
                  <c:pt idx="2">
                    <c:v>2,1%</c:v>
                  </c:pt>
                  <c:pt idx="3">
                    <c:v>2,4%</c:v>
                  </c:pt>
                  <c:pt idx="4">
                    <c:v>2,7%</c:v>
                  </c:pt>
                  <c:pt idx="5">
                    <c:v>20,3%</c:v>
                  </c:pt>
                  <c:pt idx="6">
                    <c:v>3,4%</c:v>
                  </c:pt>
                  <c:pt idx="7">
                    <c:v>3,8%</c:v>
                  </c:pt>
                  <c:pt idx="8">
                    <c:v>4,1%</c:v>
                  </c:pt>
                  <c:pt idx="9">
                    <c:v>4,5%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3B93-4990-8CAD-7DAF398F6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7884544"/>
        <c:axId val="27915392"/>
      </c:barChart>
      <c:catAx>
        <c:axId val="27884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F Din Text Cond Pro Light" panose="02000000000000000000" pitchFamily="2" charset="0"/>
                <a:ea typeface="+mn-ea"/>
                <a:cs typeface="+mn-cs"/>
              </a:defRPr>
            </a:pPr>
            <a:endParaRPr lang="ru-RU"/>
          </a:p>
        </c:txPr>
        <c:crossAx val="27915392"/>
        <c:crosses val="autoZero"/>
        <c:auto val="1"/>
        <c:lblAlgn val="ctr"/>
        <c:lblOffset val="100"/>
        <c:noMultiLvlLbl val="0"/>
      </c:catAx>
      <c:valAx>
        <c:axId val="279153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788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PF Din Text Cond Pro Light" panose="02000000000000000000" pitchFamily="2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722513089005756"/>
          <c:y val="4.0404040404040414E-2"/>
          <c:w val="0.61780104712043094"/>
          <c:h val="0.6464646464646466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PF Din Text Cond Pro Light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диаграмм'!$B$58:$B$67</c:f>
              <c:strCache>
                <c:ptCount val="10"/>
                <c:pt idx="0">
                  <c:v>Технологическое присоединение</c:v>
                </c:pt>
                <c:pt idx="1">
                  <c:v>Передача электрической энергии</c:v>
                </c:pt>
                <c:pt idx="2">
                  <c:v>Отключение электрической энергии</c:v>
                </c:pt>
                <c:pt idx="3">
                  <c:v>Техническое обслуживание электросетевых объектов</c:v>
                </c:pt>
                <c:pt idx="4">
                  <c:v>Коммерческий учет электроэнергии</c:v>
                </c:pt>
                <c:pt idx="5">
                  <c:v>Дополнительные услуги</c:v>
                </c:pt>
                <c:pt idx="6">
                  <c:v>Качество обслуживания</c:v>
                </c:pt>
                <c:pt idx="7">
                  <c:v>Контактная информация</c:v>
                </c:pt>
                <c:pt idx="8">
                  <c:v>Энергосбытовая деятельность</c:v>
                </c:pt>
                <c:pt idx="9">
                  <c:v>Прочее</c:v>
                </c:pt>
              </c:strCache>
            </c:strRef>
          </c:cat>
          <c:val>
            <c:numRef>
              <c:f>'Для диаграмм'!$D$58:$D$67</c:f>
              <c:numCache>
                <c:formatCode>0.0%</c:formatCode>
                <c:ptCount val="10"/>
                <c:pt idx="0">
                  <c:v>0.26666666666666666</c:v>
                </c:pt>
                <c:pt idx="1">
                  <c:v>0.4</c:v>
                </c:pt>
                <c:pt idx="2">
                  <c:v>9.4444444444444442E-2</c:v>
                </c:pt>
                <c:pt idx="3">
                  <c:v>4.4444444444444446E-2</c:v>
                </c:pt>
                <c:pt idx="4">
                  <c:v>0.15</c:v>
                </c:pt>
                <c:pt idx="5">
                  <c:v>0</c:v>
                </c:pt>
                <c:pt idx="6">
                  <c:v>1.6666666666666666E-2</c:v>
                </c:pt>
                <c:pt idx="7">
                  <c:v>0</c:v>
                </c:pt>
                <c:pt idx="8">
                  <c:v>2.7777777777777776E-2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60-42D1-8118-8F5B21F2C9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27917312"/>
        <c:axId val="27993216"/>
      </c:barChart>
      <c:catAx>
        <c:axId val="27917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PF Din Text Cond Pro Light" panose="02000000000000000000" pitchFamily="2" charset="0"/>
                <a:ea typeface="Calibri"/>
                <a:cs typeface="Calibri"/>
              </a:defRPr>
            </a:pPr>
            <a:endParaRPr lang="ru-RU"/>
          </a:p>
        </c:txPr>
        <c:crossAx val="27993216"/>
        <c:crossesAt val="0"/>
        <c:auto val="1"/>
        <c:lblAlgn val="ctr"/>
        <c:lblOffset val="100"/>
        <c:noMultiLvlLbl val="0"/>
      </c:catAx>
      <c:valAx>
        <c:axId val="2799321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Удельный вес тематик жалоб в общем количестве обращений, %</a:t>
                </a:r>
              </a:p>
            </c:rich>
          </c:tx>
          <c:layout>
            <c:manualLayout>
              <c:xMode val="edge"/>
              <c:yMode val="edge"/>
              <c:x val="0.20767876742679892"/>
              <c:y val="0.8283724382937054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7917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763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9DAD67-DA0A-41E8-92FD-462214F0101C}" type="datetimeFigureOut">
              <a:rPr lang="ru-RU"/>
              <a:pPr>
                <a:defRPr/>
              </a:pPr>
              <a:t>22.10.2023</a:t>
            </a:fld>
            <a:endParaRPr lang="ru-RU" dirty="0"/>
          </a:p>
        </p:txBody>
      </p:sp>
      <p:sp>
        <p:nvSpPr>
          <p:cNvPr id="603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3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763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35A449-D099-4F8F-9758-CCBF850DB4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234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763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11175"/>
            <a:ext cx="4532312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435" y="3228856"/>
            <a:ext cx="7941784" cy="305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763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55562D-74E2-4EF1-BA21-C18D48684D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7505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0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10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1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21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26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3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2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11175"/>
            <a:ext cx="4532312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9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11175"/>
            <a:ext cx="4532312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4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11175"/>
            <a:ext cx="4532312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6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11175"/>
            <a:ext cx="4532312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21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11175"/>
            <a:ext cx="4532312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490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11175"/>
            <a:ext cx="4532312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0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E50DF-F166-465A-94AB-54661EEE87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6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BD4B4-9715-46B7-BCD9-E1E7052F82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900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76675" y="6356450"/>
            <a:ext cx="2843609" cy="364628"/>
          </a:xfrm>
          <a:prstGeom prst="rect">
            <a:avLst/>
          </a:prstGeom>
        </p:spPr>
        <p:txBody>
          <a:bodyPr lIns="91018" tIns="45497" rIns="91018" bIns="45497" anchor="ctr"/>
          <a:lstStyle>
            <a:lvl1pPr algn="l">
              <a:defRPr/>
            </a:lvl1pPr>
          </a:lstStyle>
          <a:p>
            <a:pPr defTabSz="910129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759312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7806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6550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9" y="406642"/>
            <a:ext cx="1955801" cy="42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4148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6DFE3-DC45-4997-B28F-A26D390010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7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6CF6D-AF0D-42BE-8B8C-6A671B49C1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13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64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4AE9-3150-48DA-9E0B-8CF3F9529A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38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84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C4E5EDD7-9864-4F15-8353-8BCE7AE76F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794716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1E13A82A-BAF4-4B49-8E73-4DFE67A323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607268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024A96C2-EFB5-4504-A793-4BE8811990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65602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60820FFB-8A21-47ED-B1E9-3F197DBC36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362137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ъек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223" b="68848" l="28646" r="72865">
                        <a14:foregroundMark x1="46250" y1="46484" x2="46250" y2="46484"/>
                        <a14:foregroundMark x1="53281" y1="42969" x2="53281" y2="42969"/>
                        <a14:foregroundMark x1="57344" y1="41895" x2="57344" y2="41895"/>
                        <a14:foregroundMark x1="60677" y1="41895" x2="60677" y2="41895"/>
                        <a14:foregroundMark x1="63802" y1="41895" x2="63802" y2="41895"/>
                        <a14:foregroundMark x1="54167" y1="50195" x2="54167" y2="50195"/>
                        <a14:foregroundMark x1="56198" y1="50684" x2="56198" y2="50684"/>
                        <a14:foregroundMark x1="60000" y1="50879" x2="60000" y2="50879"/>
                        <a14:foregroundMark x1="63177" y1="51758" x2="63177" y2="51758"/>
                        <a14:foregroundMark x1="66719" y1="51367" x2="66719" y2="51367"/>
                        <a14:foregroundMark x1="70260" y1="51465" x2="70260" y2="51465"/>
                        <a14:foregroundMark x1="42240" y1="34570" x2="42240" y2="34570"/>
                        <a14:foregroundMark x1="43281" y1="34180" x2="43281" y2="34180"/>
                        <a14:foregroundMark x1="43542" y1="35547" x2="43542" y2="35547"/>
                        <a14:foregroundMark x1="44219" y1="35742" x2="44219" y2="35742"/>
                        <a14:foregroundMark x1="38125" y1="35352" x2="38125" y2="35352"/>
                        <a14:foregroundMark x1="42240" y1="34473" x2="42240" y2="34473"/>
                        <a14:foregroundMark x1="43125" y1="33789" x2="43125" y2="33789"/>
                        <a14:backgroundMark x1="29167" y1="29297" x2="29167" y2="29297"/>
                        <a14:backgroundMark x1="29688" y1="30957" x2="29688" y2="30957"/>
                        <a14:backgroundMark x1="29115" y1="41113" x2="29115" y2="41113"/>
                        <a14:backgroundMark x1="32708" y1="33496" x2="32708" y2="33496"/>
                        <a14:backgroundMark x1="36979" y1="30371" x2="36979" y2="30371"/>
                        <a14:backgroundMark x1="42969" y1="32227" x2="42969" y2="32227"/>
                        <a14:backgroundMark x1="47448" y1="41309" x2="47448" y2="41309"/>
                        <a14:backgroundMark x1="48125" y1="54004" x2="48125" y2="54004"/>
                        <a14:backgroundMark x1="46719" y1="61719" x2="46719" y2="61719"/>
                        <a14:backgroundMark x1="41667" y1="66895" x2="41667" y2="66895"/>
                        <a14:backgroundMark x1="30000" y1="62109" x2="30000" y2="62109"/>
                        <a14:backgroundMark x1="51771" y1="52148" x2="51771" y2="52148"/>
                        <a14:backgroundMark x1="52083" y1="36816" x2="52083" y2="36816"/>
                        <a14:backgroundMark x1="66927" y1="38477" x2="66927" y2="38477"/>
                        <a14:backgroundMark x1="67396" y1="46094" x2="67396" y2="46094"/>
                        <a14:backgroundMark x1="58333" y1="42480" x2="58333" y2="42480"/>
                        <a14:backgroundMark x1="60781" y1="54199" x2="60781" y2="54199"/>
                        <a14:backgroundMark x1="67708" y1="51660" x2="67708" y2="51660"/>
                        <a14:backgroundMark x1="42656" y1="34082" x2="42656" y2="34082"/>
                        <a14:backgroundMark x1="43333" y1="36133" x2="43333" y2="36133"/>
                        <a14:backgroundMark x1="44115" y1="36816" x2="44115" y2="36816"/>
                        <a14:backgroundMark x1="43646" y1="34863" x2="43646" y2="34863"/>
                        <a14:backgroundMark x1="42031" y1="34863" x2="42031" y2="34863"/>
                        <a14:backgroundMark x1="43021" y1="34570" x2="43021" y2="34570"/>
                        <a14:backgroundMark x1="44219" y1="35645" x2="44219" y2="35645"/>
                        <a14:backgroundMark x1="43542" y1="35645" x2="43542" y2="35645"/>
                        <a14:backgroundMark x1="43229" y1="33984" x2="43229" y2="33984"/>
                        <a14:backgroundMark x1="42240" y1="34570" x2="42240" y2="34570"/>
                      </a14:backgroundRemoval>
                    </a14:imgEffect>
                  </a14:imgLayer>
                </a14:imgProps>
              </a:ext>
            </a:extLst>
          </a:blip>
          <a:srcRect l="29014" t="29007" r="27387" b="32121"/>
          <a:stretch/>
        </p:blipFill>
        <p:spPr>
          <a:xfrm>
            <a:off x="406400" y="56408"/>
            <a:ext cx="1930400" cy="7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1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61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052770"/>
            <a:ext cx="53848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052770"/>
            <a:ext cx="53848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52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5F55B-C62C-4166-82B4-A96DD013FD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0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052750"/>
            <a:ext cx="5386917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4" indent="0">
              <a:buNone/>
              <a:defRPr sz="2000" b="1"/>
            </a:lvl2pPr>
            <a:lvl3pPr marL="913989" indent="0">
              <a:buNone/>
              <a:defRPr sz="1800" b="1"/>
            </a:lvl3pPr>
            <a:lvl4pPr marL="1370984" indent="0">
              <a:buNone/>
              <a:defRPr sz="1600" b="1"/>
            </a:lvl4pPr>
            <a:lvl5pPr marL="1827978" indent="0">
              <a:buNone/>
              <a:defRPr sz="1600" b="1"/>
            </a:lvl5pPr>
            <a:lvl6pPr marL="2284972" indent="0">
              <a:buNone/>
              <a:defRPr sz="1600" b="1"/>
            </a:lvl6pPr>
            <a:lvl7pPr marL="2741968" indent="0">
              <a:buNone/>
              <a:defRPr sz="1600" b="1"/>
            </a:lvl7pPr>
            <a:lvl8pPr marL="3198962" indent="0">
              <a:buNone/>
              <a:defRPr sz="1600" b="1"/>
            </a:lvl8pPr>
            <a:lvl9pPr marL="36559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1916838"/>
            <a:ext cx="5386917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013" y="1052750"/>
            <a:ext cx="5389033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4" indent="0">
              <a:buNone/>
              <a:defRPr sz="2000" b="1"/>
            </a:lvl2pPr>
            <a:lvl3pPr marL="913989" indent="0">
              <a:buNone/>
              <a:defRPr sz="1800" b="1"/>
            </a:lvl3pPr>
            <a:lvl4pPr marL="1370984" indent="0">
              <a:buNone/>
              <a:defRPr sz="1600" b="1"/>
            </a:lvl4pPr>
            <a:lvl5pPr marL="1827978" indent="0">
              <a:buNone/>
              <a:defRPr sz="1600" b="1"/>
            </a:lvl5pPr>
            <a:lvl6pPr marL="2284972" indent="0">
              <a:buNone/>
              <a:defRPr sz="1600" b="1"/>
            </a:lvl6pPr>
            <a:lvl7pPr marL="2741968" indent="0">
              <a:buNone/>
              <a:defRPr sz="1600" b="1"/>
            </a:lvl7pPr>
            <a:lvl8pPr marL="3198962" indent="0">
              <a:buNone/>
              <a:defRPr sz="1600" b="1"/>
            </a:lvl8pPr>
            <a:lvl9pPr marL="36559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1916838"/>
            <a:ext cx="5389033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77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24767"/>
            <a:ext cx="10972800" cy="500141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72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657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241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718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812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032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916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86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F6C63-87E5-46C3-A6FD-480B109170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093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1909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147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502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31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2988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2000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076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8889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5155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20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B5C13-A50E-4907-8C73-24D7C4783C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586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3297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821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5552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801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939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2213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8378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0037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966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38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C163-0A67-4704-A7BD-59B2FA74EE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156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6324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4628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310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4006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0695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9639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3870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2887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8291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96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9E31F-AFCF-48CD-8AC6-8A8D403061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848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2773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6799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6397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0968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0107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279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6296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5639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8995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94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9487-32D9-4F78-AA36-2BFBD540D3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506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7880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5777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4341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436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0006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7219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5300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1642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9343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07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E5A4-B49D-4E3F-8F7C-F67983459C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543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527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539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9987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723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1"/>
            <a:ext cx="12192000" cy="4701001"/>
          </a:xfrm>
          <a:prstGeom prst="rect">
            <a:avLst/>
          </a:prstGeom>
        </p:spPr>
      </p:pic>
      <p:pic>
        <p:nvPicPr>
          <p:cNvPr id="2050" name="Picture 2" descr="E:\Фирменный блок Россети горизонтальный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1" y="5400000"/>
            <a:ext cx="232615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Фирменный блок горизонтальный 1 строка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5400000"/>
            <a:ext cx="338930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3024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Z:\Фирменный стиль 2015 внешний\03 Презентация\prz_2-0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336000"/>
            <a:ext cx="1219373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652925" y="6492891"/>
            <a:ext cx="886153" cy="36512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7F57C0-2A0C-1749-B550-E7413366F02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318" y="6408000"/>
            <a:ext cx="1518524" cy="360000"/>
          </a:xfrm>
          <a:prstGeom prst="rect">
            <a:avLst/>
          </a:prstGeom>
        </p:spPr>
      </p:pic>
      <p:pic>
        <p:nvPicPr>
          <p:cNvPr id="3074" name="Picture 2" descr="E:\Фирменный блок горизонтальный 1 строка белый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160" y="6408000"/>
            <a:ext cx="225953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206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4656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8022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1338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52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image" Target="../media/image1.jpe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microsoft.com/office/2007/relationships/hdphoto" Target="../media/hdphoto2.wdp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00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9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7934B6D-9E4E-4258-A518-2704FB18D3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0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4065" r:id="rId14"/>
    <p:sldLayoutId id="2147484066" r:id="rId15"/>
    <p:sldLayoutId id="2147484067" r:id="rId16"/>
    <p:sldLayoutId id="2147484068" r:id="rId17"/>
    <p:sldLayoutId id="2147484069" r:id="rId18"/>
    <p:sldLayoutId id="2147484070" r:id="rId19"/>
    <p:sldLayoutId id="2147484071" r:id="rId20"/>
    <p:sldLayoutId id="2147484072" r:id="rId21"/>
    <p:sldLayoutId id="2147484073" r:id="rId22"/>
    <p:sldLayoutId id="2147483941" r:id="rId23"/>
    <p:sldLayoutId id="2147483942" r:id="rId24"/>
    <p:sldLayoutId id="2147483943" r:id="rId25"/>
    <p:sldLayoutId id="2147483944" r:id="rId26"/>
    <p:sldLayoutId id="2147483945" r:id="rId27"/>
    <p:sldLayoutId id="2147483946" r:id="rId28"/>
    <p:sldLayoutId id="2147483947" r:id="rId29"/>
    <p:sldLayoutId id="2147483948" r:id="rId30"/>
    <p:sldLayoutId id="2147483949" r:id="rId31"/>
    <p:sldLayoutId id="2147483950" r:id="rId32"/>
    <p:sldLayoutId id="2147483951" r:id="rId33"/>
    <p:sldLayoutId id="2147483952" r:id="rId34"/>
    <p:sldLayoutId id="2147483953" r:id="rId35"/>
    <p:sldLayoutId id="2147483954" r:id="rId36"/>
    <p:sldLayoutId id="2147483955" r:id="rId37"/>
    <p:sldLayoutId id="2147483956" r:id="rId38"/>
    <p:sldLayoutId id="2147483957" r:id="rId39"/>
    <p:sldLayoutId id="2147483958" r:id="rId40"/>
    <p:sldLayoutId id="2147483959" r:id="rId41"/>
    <p:sldLayoutId id="2147483960" r:id="rId42"/>
    <p:sldLayoutId id="2147483961" r:id="rId43"/>
    <p:sldLayoutId id="2147483962" r:id="rId44"/>
    <p:sldLayoutId id="2147483963" r:id="rId45"/>
    <p:sldLayoutId id="2147483964" r:id="rId46"/>
    <p:sldLayoutId id="2147483965" r:id="rId47"/>
    <p:sldLayoutId id="2147483966" r:id="rId48"/>
    <p:sldLayoutId id="2147483967" r:id="rId49"/>
    <p:sldLayoutId id="2147483968" r:id="rId50"/>
    <p:sldLayoutId id="2147483969" r:id="rId51"/>
    <p:sldLayoutId id="2147483970" r:id="rId52"/>
    <p:sldLayoutId id="2147483971" r:id="rId53"/>
    <p:sldLayoutId id="2147483972" r:id="rId54"/>
    <p:sldLayoutId id="2147483973" r:id="rId55"/>
    <p:sldLayoutId id="2147483974" r:id="rId56"/>
    <p:sldLayoutId id="2147483975" r:id="rId57"/>
    <p:sldLayoutId id="2147483976" r:id="rId58"/>
    <p:sldLayoutId id="2147483977" r:id="rId59"/>
    <p:sldLayoutId id="2147483978" r:id="rId60"/>
    <p:sldLayoutId id="2147483979" r:id="rId61"/>
    <p:sldLayoutId id="2147483980" r:id="rId62"/>
    <p:sldLayoutId id="2147483981" r:id="rId63"/>
    <p:sldLayoutId id="2147483982" r:id="rId64"/>
    <p:sldLayoutId id="2147483983" r:id="rId65"/>
    <p:sldLayoutId id="2147483984" r:id="rId66"/>
    <p:sldLayoutId id="2147483985" r:id="rId67"/>
    <p:sldLayoutId id="2147483986" r:id="rId68"/>
    <p:sldLayoutId id="2147483987" r:id="rId69"/>
    <p:sldLayoutId id="2147483988" r:id="rId70"/>
    <p:sldLayoutId id="2147483989" r:id="rId71"/>
    <p:sldLayoutId id="2147483990" r:id="rId72"/>
    <p:sldLayoutId id="2147483991" r:id="rId73"/>
    <p:sldLayoutId id="2147483992" r:id="rId74"/>
    <p:sldLayoutId id="2147483993" r:id="rId75"/>
    <p:sldLayoutId id="2147483994" r:id="rId76"/>
    <p:sldLayoutId id="2147483995" r:id="rId77"/>
    <p:sldLayoutId id="2147483996" r:id="rId78"/>
    <p:sldLayoutId id="2147483997" r:id="rId79"/>
    <p:sldLayoutId id="2147483998" r:id="rId80"/>
    <p:sldLayoutId id="2147483999" r:id="rId81"/>
    <p:sldLayoutId id="2147484000" r:id="rId82"/>
    <p:sldLayoutId id="2147484001" r:id="rId83"/>
    <p:sldLayoutId id="2147484002" r:id="rId84"/>
    <p:sldLayoutId id="2147484003" r:id="rId85"/>
    <p:sldLayoutId id="2147484004" r:id="rId86"/>
    <p:sldLayoutId id="2147484005" r:id="rId87"/>
    <p:sldLayoutId id="2147484006" r:id="rId88"/>
    <p:sldLayoutId id="2147484007" r:id="rId89"/>
    <p:sldLayoutId id="2147484008" r:id="rId90"/>
    <p:sldLayoutId id="2147484009" r:id="rId91"/>
    <p:sldLayoutId id="2147484010" r:id="rId92"/>
    <p:sldLayoutId id="2147484011" r:id="rId9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C7F57C0-2A0C-1749-B550-E7413366F02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42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31018"/>
            <a:ext cx="12192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8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125" y="116632"/>
            <a:ext cx="1089828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5"/>
          <p:cNvSpPr txBox="1">
            <a:spLocks/>
          </p:cNvSpPr>
          <p:nvPr/>
        </p:nvSpPr>
        <p:spPr>
          <a:xfrm>
            <a:off x="11652515" y="302986"/>
            <a:ext cx="62276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2B59FA-94E0-4A19-A130-819CA8969678}" type="slidenum">
              <a:rPr lang="ru-RU" sz="160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485421" y="67736"/>
            <a:ext cx="1089600" cy="8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7901" y1="64921" x2="17901" y2="64921"/>
                        <a14:foregroundMark x1="40123" y1="68586" x2="40123" y2="68586"/>
                        <a14:foregroundMark x1="54938" y1="66492" x2="54938" y2="66492"/>
                        <a14:foregroundMark x1="70370" y1="67539" x2="70370" y2="67539"/>
                        <a14:foregroundMark x1="5556" y1="86911" x2="5556" y2="86911"/>
                        <a14:foregroundMark x1="17901" y1="88482" x2="17901" y2="88482"/>
                        <a14:foregroundMark x1="37037" y1="90576" x2="37037" y2="90576"/>
                        <a14:foregroundMark x1="53704" y1="91623" x2="53704" y2="91623"/>
                        <a14:foregroundMark x1="70988" y1="92147" x2="70988" y2="92147"/>
                        <a14:foregroundMark x1="87654" y1="92147" x2="87654" y2="92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2" y="116645"/>
            <a:ext cx="899897" cy="79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112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587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3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3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3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3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80079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Текст 1"/>
          <p:cNvSpPr txBox="1"/>
          <p:nvPr/>
        </p:nvSpPr>
        <p:spPr>
          <a:xfrm>
            <a:off x="2531605" y="3506690"/>
            <a:ext cx="7200801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600">
                <a:solidFill>
                  <a:srgbClr val="FFFFFF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600" dirty="0" smtClean="0">
                <a:sym typeface="PFDinTextCondPro-Medium"/>
              </a:rPr>
              <a:t>Отчет по работе с потребителями                                      филиала ПАО «Россети Сибирь» – «Хакасэнерго»                                   за </a:t>
            </a:r>
            <a:r>
              <a:rPr lang="ru-RU" sz="2600" dirty="0" smtClean="0">
                <a:sym typeface="PFDinTextCondPro-Medium"/>
              </a:rPr>
              <a:t>1 </a:t>
            </a:r>
            <a:r>
              <a:rPr lang="ru-RU" sz="2600" dirty="0">
                <a:sym typeface="PFDinTextCondPro-Medium"/>
              </a:rPr>
              <a:t>к</a:t>
            </a:r>
            <a:r>
              <a:rPr lang="ru-RU" sz="2600" dirty="0" smtClean="0">
                <a:sym typeface="PFDinTextCondPro-Medium"/>
              </a:rPr>
              <a:t>вартал 2022 года</a:t>
            </a:r>
            <a:endParaRPr sz="2600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55" y="1"/>
            <a:ext cx="2034167" cy="2362199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93" y="5704879"/>
            <a:ext cx="2143529" cy="1153123"/>
          </a:xfrm>
          <a:prstGeom prst="rect">
            <a:avLst/>
          </a:prstGeom>
        </p:spPr>
      </p:pic>
      <p:sp>
        <p:nvSpPr>
          <p:cNvPr id="8" name="Текст 1"/>
          <p:cNvSpPr txBox="1"/>
          <p:nvPr/>
        </p:nvSpPr>
        <p:spPr>
          <a:xfrm>
            <a:off x="2495599" y="6240704"/>
            <a:ext cx="720080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FFFFFF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en-US" dirty="0" err="1"/>
              <a:t>rosseti-sib.ru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2448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10346813" y="296570"/>
            <a:ext cx="4781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2089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16" name="Название 1"/>
          <p:cNvSpPr>
            <a:spLocks noGrp="1"/>
          </p:cNvSpPr>
          <p:nvPr>
            <p:ph type="title"/>
          </p:nvPr>
        </p:nvSpPr>
        <p:spPr>
          <a:xfrm>
            <a:off x="3657600" y="284105"/>
            <a:ext cx="6172200" cy="576064"/>
          </a:xfrm>
        </p:spPr>
        <p:txBody>
          <a:bodyPr>
            <a:noAutofit/>
          </a:bodyPr>
          <a:lstStyle/>
          <a:p>
            <a:r>
              <a:rPr lang="ru-RU" sz="1800" b="0" dirty="0">
                <a:latin typeface="PF Din Text Cond Pro Medium" panose="02000500000000020004" pitchFamily="2" charset="0"/>
              </a:rPr>
              <a:t>Динамика поступивших обращений за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2021 </a:t>
            </a:r>
            <a:r>
              <a:rPr lang="ru-RU" sz="1800" b="0" dirty="0">
                <a:latin typeface="PF Din Text Cond Pro Medium" panose="02000500000000020004" pitchFamily="2" charset="0"/>
              </a:rPr>
              <a:t>и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2022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b="0" dirty="0">
                <a:latin typeface="PF Din Text Cond Pro Medium" panose="02000500000000020004" pitchFamily="2" charset="0"/>
              </a:rPr>
              <a:t>гг.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2514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" y="277683"/>
            <a:ext cx="1745676" cy="533401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846438"/>
              </p:ext>
            </p:extLst>
          </p:nvPr>
        </p:nvGraphicFramePr>
        <p:xfrm>
          <a:off x="1219200" y="980209"/>
          <a:ext cx="10058400" cy="549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00164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10346813" y="296570"/>
            <a:ext cx="4781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2089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2514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" y="277683"/>
            <a:ext cx="1745676" cy="533401"/>
          </a:xfrm>
          <a:prstGeom prst="rect">
            <a:avLst/>
          </a:prstGeom>
        </p:spPr>
      </p:pic>
      <p:sp>
        <p:nvSpPr>
          <p:cNvPr id="9" name="Название 1"/>
          <p:cNvSpPr txBox="1">
            <a:spLocks/>
          </p:cNvSpPr>
          <p:nvPr/>
        </p:nvSpPr>
        <p:spPr>
          <a:xfrm>
            <a:off x="2948431" y="291215"/>
            <a:ext cx="7162800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800" b="0" dirty="0" smtClean="0">
                <a:latin typeface="PF Din Text Cond Pro Medium" panose="02000500000000020004" pitchFamily="2" charset="0"/>
              </a:rPr>
              <a:t>Распределение обращений по категориям за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1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квартал 2022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Г.</a:t>
            </a:r>
            <a:endParaRPr lang="ru-RU" sz="1800" b="0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10" name="Group 2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280894"/>
              </p:ext>
            </p:extLst>
          </p:nvPr>
        </p:nvGraphicFramePr>
        <p:xfrm>
          <a:off x="2667000" y="696680"/>
          <a:ext cx="7162800" cy="353457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42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194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95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14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5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№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/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Категория обращения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287967" marR="17998" marT="17998" marB="17998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Количество обращений, шт.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Удельный вес в общем количестве обращений,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Жалоба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1,83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Консультации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7502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76,42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Заявки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на оказание услуг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1472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14,99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Приём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документов/выдача документов</a:t>
                      </a:r>
                    </a:p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4,82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Сообщение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информации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0,04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6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Прием платежей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7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Отзыв потребителя о деятельности компании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0,02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7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8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Предложение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потребителя по повышению качества обслуживания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0,04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Прочие ( в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 уведомление)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1,83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F Din Text Cond Pro Light" panose="02000000000000000000" pitchFamily="2" charset="0"/>
                        </a:rPr>
                        <a:t>               Итог</a:t>
                      </a:r>
                      <a:endParaRPr lang="ru-RU" sz="1400" dirty="0"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12164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879194"/>
              </p:ext>
            </p:extLst>
          </p:nvPr>
        </p:nvGraphicFramePr>
        <p:xfrm>
          <a:off x="3733800" y="4267200"/>
          <a:ext cx="5111950" cy="2476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2655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10346813" y="296570"/>
            <a:ext cx="4781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2089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2514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" y="277683"/>
            <a:ext cx="1745676" cy="533401"/>
          </a:xfrm>
          <a:prstGeom prst="rect">
            <a:avLst/>
          </a:prstGeom>
        </p:spPr>
      </p:pic>
      <p:sp>
        <p:nvSpPr>
          <p:cNvPr id="12" name="Название 1"/>
          <p:cNvSpPr>
            <a:spLocks noGrp="1"/>
          </p:cNvSpPr>
          <p:nvPr>
            <p:ph type="title"/>
          </p:nvPr>
        </p:nvSpPr>
        <p:spPr>
          <a:xfrm>
            <a:off x="3657868" y="317095"/>
            <a:ext cx="7162800" cy="576064"/>
          </a:xfrm>
        </p:spPr>
        <p:txBody>
          <a:bodyPr>
            <a:noAutofit/>
          </a:bodyPr>
          <a:lstStyle/>
          <a:p>
            <a:r>
              <a:rPr lang="ru-RU" sz="1800" b="0" dirty="0">
                <a:latin typeface="PF Din Text Cond Pro Medium" panose="02000500000000020004" pitchFamily="2" charset="0"/>
              </a:rPr>
              <a:t>Динамика обращений по категориям за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2022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b="0" dirty="0">
                <a:latin typeface="PF Din Text Cond Pro Medium" panose="02000500000000020004" pitchFamily="2" charset="0"/>
              </a:rPr>
              <a:t>Г.</a:t>
            </a:r>
          </a:p>
        </p:txBody>
      </p:sp>
      <p:graphicFrame>
        <p:nvGraphicFramePr>
          <p:cNvPr id="13" name="Group 2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774332"/>
              </p:ext>
            </p:extLst>
          </p:nvPr>
        </p:nvGraphicFramePr>
        <p:xfrm>
          <a:off x="2286001" y="893160"/>
          <a:ext cx="7543799" cy="333659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17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25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5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5570">
                  <a:extLst>
                    <a:ext uri="{9D8B030D-6E8A-4147-A177-3AD203B41FA5}">
                      <a16:colId xmlns:a16="http://schemas.microsoft.com/office/drawing/2014/main" xmlns="" val="2005443762"/>
                    </a:ext>
                  </a:extLst>
                </a:gridCol>
                <a:gridCol w="1015570">
                  <a:extLst>
                    <a:ext uri="{9D8B030D-6E8A-4147-A177-3AD203B41FA5}">
                      <a16:colId xmlns:a16="http://schemas.microsoft.com/office/drawing/2014/main" xmlns="" val="2501300390"/>
                    </a:ext>
                  </a:extLst>
                </a:gridCol>
                <a:gridCol w="1217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4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№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/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Категория обращения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287967" marR="17998" marT="17998" marB="17998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Жалоба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Консультации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7502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Заявки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на оказание услуг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1472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Приём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документов/выдача документов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Сообщение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информации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Прием платежей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10987977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Отзыв потребителя о деятельности компании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42919937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Предложение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потребителя по повышению качества обслуживания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10876158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Прочие ( в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 уведомление)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98790780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               Итог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9817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85522785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295400" y="4569023"/>
            <a:ext cx="13580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PF Din Text Cond Pro Light" panose="02000000000000000000" pitchFamily="2" charset="0"/>
              </a:rPr>
              <a:t>Динамика жалоб</a:t>
            </a:r>
            <a:r>
              <a:rPr lang="ru-RU" sz="1400" dirty="0">
                <a:latin typeface="PF Din Text Cond Pro Light" panose="02000000000000000000" pitchFamily="2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00612" y="4569023"/>
            <a:ext cx="1838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PF Din Text Cond Pro Light" panose="02000000000000000000" pitchFamily="2" charset="0"/>
              </a:rPr>
              <a:t>Динамика консультаций</a:t>
            </a:r>
            <a:r>
              <a:rPr lang="ru-RU" sz="1400" dirty="0">
                <a:latin typeface="PF Din Text Cond Pro Light" panose="02000000000000000000" pitchFamily="2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473556" y="4569023"/>
            <a:ext cx="1346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PF Din Text Cond Pro Light" panose="02000000000000000000" pitchFamily="2" charset="0"/>
              </a:rPr>
              <a:t>Динамика заявок</a:t>
            </a:r>
            <a:endParaRPr lang="ru-RU" sz="1400" dirty="0">
              <a:latin typeface="PF Din Text Cond Pro Light" panose="02000000000000000000" pitchFamily="2" charset="0"/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973430"/>
              </p:ext>
            </p:extLst>
          </p:nvPr>
        </p:nvGraphicFramePr>
        <p:xfrm>
          <a:off x="159807" y="4876800"/>
          <a:ext cx="3397250" cy="160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718356"/>
              </p:ext>
            </p:extLst>
          </p:nvPr>
        </p:nvGraphicFramePr>
        <p:xfrm>
          <a:off x="4419600" y="4906432"/>
          <a:ext cx="3339041" cy="1555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202812"/>
              </p:ext>
            </p:extLst>
          </p:nvPr>
        </p:nvGraphicFramePr>
        <p:xfrm>
          <a:off x="8679391" y="4897964"/>
          <a:ext cx="3360208" cy="161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72881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10346813" y="296570"/>
            <a:ext cx="4781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2089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2514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" y="277683"/>
            <a:ext cx="1745676" cy="533401"/>
          </a:xfrm>
          <a:prstGeom prst="rect">
            <a:avLst/>
          </a:prstGeom>
        </p:spPr>
      </p:pic>
      <p:sp>
        <p:nvSpPr>
          <p:cNvPr id="20" name="Название 1"/>
          <p:cNvSpPr>
            <a:spLocks noGrp="1"/>
          </p:cNvSpPr>
          <p:nvPr>
            <p:ph type="title"/>
          </p:nvPr>
        </p:nvSpPr>
        <p:spPr>
          <a:xfrm>
            <a:off x="3124200" y="299842"/>
            <a:ext cx="7772132" cy="576064"/>
          </a:xfrm>
        </p:spPr>
        <p:txBody>
          <a:bodyPr>
            <a:noAutofit/>
          </a:bodyPr>
          <a:lstStyle/>
          <a:p>
            <a:r>
              <a:rPr lang="ru-RU" sz="1800" b="0" dirty="0">
                <a:latin typeface="PF Din Text Cond Pro Medium" panose="02000500000000020004" pitchFamily="2" charset="0"/>
              </a:rPr>
              <a:t>РАСПРЕДЕЛЕНИЕ ОБРАЩЕНИЙ ПО КАНАЛАМ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ПОСТУПЛЕНИЯ ЗА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1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b="0" dirty="0">
                <a:latin typeface="PF Din Text Cond Pro Medium" panose="02000500000000020004" pitchFamily="2" charset="0"/>
              </a:rPr>
              <a:t>КВАРТАЛ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2022Г</a:t>
            </a:r>
            <a:r>
              <a:rPr lang="ru-RU" sz="1800" b="0" dirty="0">
                <a:latin typeface="PF Din Text Cond Pro Medium" panose="02000500000000020004" pitchFamily="2" charset="0"/>
              </a:rPr>
              <a:t>.</a:t>
            </a:r>
          </a:p>
        </p:txBody>
      </p:sp>
      <p:graphicFrame>
        <p:nvGraphicFramePr>
          <p:cNvPr id="21" name="Group 2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507711"/>
              </p:ext>
            </p:extLst>
          </p:nvPr>
        </p:nvGraphicFramePr>
        <p:xfrm>
          <a:off x="2819400" y="1066800"/>
          <a:ext cx="6553200" cy="228599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947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43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72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68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№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/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Канал поступления обращения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287967" marR="17998" marT="17994" marB="17994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Количество обращений  шт.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Удельный вес в общем количестве обращений,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B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Очные обращения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775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7,9%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B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Заочные обращения через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call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-центр,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6019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61,3%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B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Обращения через канцелярию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5,0%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Интерактивные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обращения,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2533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25,8%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B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Прочие (в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 книга жалоб и предложений)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180975" indent="0" algn="l" defTabSz="457200" rtl="0" eaLnBrk="1" fontAlgn="b" latinLnBrk="0" hangingPunct="1"/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Итог</a:t>
                      </a:r>
                      <a:endParaRPr kumimoji="0" lang="ru-RU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25717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14027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355155"/>
              </p:ext>
            </p:extLst>
          </p:nvPr>
        </p:nvGraphicFramePr>
        <p:xfrm>
          <a:off x="3200400" y="3505200"/>
          <a:ext cx="5791200" cy="2695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97579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10346813" y="296570"/>
            <a:ext cx="4781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2089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2514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" y="277683"/>
            <a:ext cx="1745676" cy="533401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657868" y="317095"/>
            <a:ext cx="7772132" cy="576064"/>
          </a:xfrm>
        </p:spPr>
        <p:txBody>
          <a:bodyPr>
            <a:noAutofit/>
          </a:bodyPr>
          <a:lstStyle/>
          <a:p>
            <a:r>
              <a:rPr lang="ru-RU" sz="1800" b="0" dirty="0">
                <a:latin typeface="PF Din Text Cond Pro Medium" panose="02000500000000020004" pitchFamily="2" charset="0"/>
              </a:rPr>
              <a:t>РАСПРЕДЕЛЕНИЕ ОБРАЩЕНИЙ по тематикам ЗА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1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b="0" dirty="0">
                <a:latin typeface="PF Din Text Cond Pro Medium" panose="02000500000000020004" pitchFamily="2" charset="0"/>
              </a:rPr>
              <a:t>КВАРТАЛ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2022Г</a:t>
            </a:r>
            <a:r>
              <a:rPr lang="ru-RU" sz="1800" b="0" dirty="0">
                <a:latin typeface="PF Din Text Cond Pro Medium" panose="02000500000000020004" pitchFamily="2" charset="0"/>
              </a:rPr>
              <a:t>.</a:t>
            </a:r>
          </a:p>
        </p:txBody>
      </p:sp>
      <p:graphicFrame>
        <p:nvGraphicFramePr>
          <p:cNvPr id="8" name="Group 2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474897"/>
              </p:ext>
            </p:extLst>
          </p:nvPr>
        </p:nvGraphicFramePr>
        <p:xfrm>
          <a:off x="2971800" y="811084"/>
          <a:ext cx="6205536" cy="303354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69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40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54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01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Канал поступления обращения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287967" marR="17998" marT="17994" marB="17994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Количество обращений  шт.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Удельный вес в общем количестве обращений, 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Технологическое присоединение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4321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44,0%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Передача электрической энергии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367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3,7%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Отключение электрической энергии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1701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17,3%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Техническое обслуживание электросетевых объектов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1,3%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6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Коммерческий учет электроэнергии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860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8,8%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1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Дополнительные услуги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0,3%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Качество обслуживания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556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5,7%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Контактная информация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244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2,5%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Энергосбытовая деятельность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1190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12,1%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Прочее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4,3%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417869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Итог</a:t>
                      </a:r>
                      <a:endParaRPr kumimoji="0" lang="ru-RU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25717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12164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470658"/>
              </p:ext>
            </p:extLst>
          </p:nvPr>
        </p:nvGraphicFramePr>
        <p:xfrm>
          <a:off x="3276600" y="3962400"/>
          <a:ext cx="5410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795743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10346813" y="296570"/>
            <a:ext cx="4781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2089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2514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" y="277683"/>
            <a:ext cx="1745676" cy="533401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657868" y="317095"/>
            <a:ext cx="7772132" cy="576064"/>
          </a:xfrm>
        </p:spPr>
        <p:txBody>
          <a:bodyPr>
            <a:noAutofit/>
          </a:bodyPr>
          <a:lstStyle/>
          <a:p>
            <a:r>
              <a:rPr lang="ru-RU" sz="1800" b="0" dirty="0">
                <a:latin typeface="PF Din Text Cond Pro Medium" panose="02000500000000020004" pitchFamily="2" charset="0"/>
              </a:rPr>
              <a:t>РАСПРЕДЕЛЕНИЕ жалоб по тематикам ЗА </a:t>
            </a:r>
            <a:r>
              <a:rPr lang="ru-RU" sz="1800" b="0" dirty="0">
                <a:latin typeface="PF Din Text Cond Pro Medium" panose="02000500000000020004" pitchFamily="2" charset="0"/>
              </a:rPr>
              <a:t>1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b="0" dirty="0">
                <a:latin typeface="PF Din Text Cond Pro Medium" panose="02000500000000020004" pitchFamily="2" charset="0"/>
              </a:rPr>
              <a:t>КВАРТАЛ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2022Г</a:t>
            </a:r>
            <a:r>
              <a:rPr lang="ru-RU" sz="1800" b="0" dirty="0">
                <a:latin typeface="PF Din Text Cond Pro Medium" panose="02000500000000020004" pitchFamily="2" charset="0"/>
              </a:rPr>
              <a:t>.</a:t>
            </a:r>
          </a:p>
        </p:txBody>
      </p:sp>
      <p:graphicFrame>
        <p:nvGraphicFramePr>
          <p:cNvPr id="8" name="Group 2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122471"/>
              </p:ext>
            </p:extLst>
          </p:nvPr>
        </p:nvGraphicFramePr>
        <p:xfrm>
          <a:off x="2971800" y="1066801"/>
          <a:ext cx="6205536" cy="303354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69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40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54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01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Канал поступления обращения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287967" marR="17998" marT="17994" marB="17994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Количество обращений  шт.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Удельный вес в общем количестве обращений, 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Технологическое присоединение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26,7%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Передача электрической энергии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40,0%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Отключение электрической энергии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9,4%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Техническое обслуживание электросетевых объектов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4,4%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6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Коммерческий учет электроэнергии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15,0%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1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Дополнительные услуги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Качество обслуживания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1,7%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Контактная информация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Энергосбытовая деятельность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2,8%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Прочее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417869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Итог</a:t>
                      </a:r>
                      <a:endParaRPr kumimoji="0" lang="ru-RU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25717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147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529108"/>
              </p:ext>
            </p:extLst>
          </p:nvPr>
        </p:nvGraphicFramePr>
        <p:xfrm>
          <a:off x="3200400" y="4267200"/>
          <a:ext cx="5638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870838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Россет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0" i="0" u="none" strike="noStrike" cap="none" normalizeH="0" baseline="-25000" smtClean="0">
            <a:ln>
              <a:noFill/>
            </a:ln>
            <a:solidFill>
              <a:srgbClr val="003F8B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0" i="0" u="none" strike="noStrike" cap="none" normalizeH="0" baseline="-25000" smtClean="0">
            <a:ln>
              <a:noFill/>
            </a:ln>
            <a:solidFill>
              <a:srgbClr val="003F8B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117854</TotalTime>
  <Words>520</Words>
  <Application>Microsoft Office PowerPoint</Application>
  <PresentationFormat>Произвольный</PresentationFormat>
  <Paragraphs>221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Шаблон Презентации Россети</vt:lpstr>
      <vt:lpstr>Тема Office</vt:lpstr>
      <vt:lpstr>6_Тема Office</vt:lpstr>
      <vt:lpstr>Презентация PowerPoint</vt:lpstr>
      <vt:lpstr>Динамика поступивших обращений за 2021 и 2022 гг.</vt:lpstr>
      <vt:lpstr>Презентация PowerPoint</vt:lpstr>
      <vt:lpstr>Динамика обращений по категориям за 2022 Г.</vt:lpstr>
      <vt:lpstr>РАСПРЕДЕЛЕНИЕ ОБРАЩЕНИЙ ПО КАНАЛАМ ПОСТУПЛЕНИЯ ЗА 1 КВАРТАЛ 2022Г.</vt:lpstr>
      <vt:lpstr>РАСПРЕДЕЛЕНИЕ ОБРАЩЕНИЙ по тематикам ЗА 1 КВАРТАЛ 2022Г.</vt:lpstr>
      <vt:lpstr>РАСПРЕДЕЛЕНИЕ жалоб по тематикам ЗА 1 КВАРТАЛ 2022Г.</vt:lpstr>
    </vt:vector>
  </TitlesOfParts>
  <Company>Холдинг МРСК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Слайды для заседания СД 28.12.2009</dc:title>
  <dc:creator>Лаврова М.А.</dc:creator>
  <cp:lastModifiedBy>Козлова Наталья Александровна</cp:lastModifiedBy>
  <cp:revision>3716</cp:revision>
  <cp:lastPrinted>2019-01-28T06:40:31Z</cp:lastPrinted>
  <dcterms:created xsi:type="dcterms:W3CDTF">1601-01-01T00:00:00Z</dcterms:created>
  <dcterms:modified xsi:type="dcterms:W3CDTF">2023-10-22T16:23:30Z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